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63" r:id="rId2"/>
    <p:sldMasterId id="2147483692" r:id="rId3"/>
    <p:sldMasterId id="2147483716" r:id="rId4"/>
    <p:sldMasterId id="2147483728" r:id="rId5"/>
  </p:sldMasterIdLst>
  <p:notesMasterIdLst>
    <p:notesMasterId r:id="rId21"/>
  </p:notesMasterIdLst>
  <p:sldIdLst>
    <p:sldId id="256" r:id="rId6"/>
    <p:sldId id="257" r:id="rId7"/>
    <p:sldId id="258" r:id="rId8"/>
    <p:sldId id="277" r:id="rId9"/>
    <p:sldId id="259" r:id="rId10"/>
    <p:sldId id="260" r:id="rId11"/>
    <p:sldId id="261" r:id="rId12"/>
    <p:sldId id="262" r:id="rId13"/>
    <p:sldId id="278" r:id="rId14"/>
    <p:sldId id="268" r:id="rId15"/>
    <p:sldId id="273" r:id="rId16"/>
    <p:sldId id="279" r:id="rId17"/>
    <p:sldId id="274" r:id="rId18"/>
    <p:sldId id="280" r:id="rId19"/>
    <p:sldId id="275" r:id="rId2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4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1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2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lvl="3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5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lvl="6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7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65287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4" name="Shape 13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59767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2" name="Shape 272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55460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0" name="Shape 280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431010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806486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647478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771098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4" name="Shape 16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718899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050042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404482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3" name="Shape 223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540772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3" name="Shape 263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424449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2578391" y="2600325"/>
            <a:ext cx="6400799" cy="228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125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2578391" y="1066800"/>
            <a:ext cx="6400799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18288" indent="-5588" rtl="0">
              <a:lnSpc>
                <a:spcPct val="115000"/>
              </a:lnSpc>
              <a:spcBef>
                <a:spcPts val="0"/>
              </a:spcBef>
              <a:buClr>
                <a:srgbClr val="341108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2pPr>
            <a:lvl3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3pPr>
            <a:lvl4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4pPr>
            <a:lvl5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April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April 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April 4,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April 4,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5886896" y="1066800"/>
            <a:ext cx="2743199" cy="198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pic" idx="2"/>
          </p:nvPr>
        </p:nvSpPr>
        <p:spPr>
          <a:xfrm>
            <a:off x="838200" y="1143003"/>
            <a:ext cx="4419599" cy="3514531"/>
          </a:xfrm>
          <a:prstGeom prst="roundRect">
            <a:avLst>
              <a:gd name="adj" fmla="val 783"/>
            </a:avLst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buClr>
                <a:srgbClr val="B5A788"/>
              </a:buClr>
              <a:buFont typeface="Cabin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38200" y="4800600"/>
            <a:ext cx="4419599" cy="7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l" rtl="0">
              <a:lnSpc>
                <a:spcPct val="114285"/>
              </a:lnSpc>
              <a:spcBef>
                <a:spcPts val="0"/>
              </a:spcBef>
              <a:buClr>
                <a:srgbClr val="777777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April 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April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April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April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69" name="Shape 6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70" name="Shape 7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Shape 7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2" name="Shape 7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3" name="Shape 7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2286000" y="0"/>
            <a:ext cx="7619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76" name="Shape 76"/>
          <p:cNvGrpSpPr/>
          <p:nvPr/>
        </p:nvGrpSpPr>
        <p:grpSpPr>
          <a:xfrm>
            <a:off x="2163761" y="2809875"/>
            <a:ext cx="231775" cy="225425"/>
            <a:chOff x="2163761" y="2809875"/>
            <a:chExt cx="231775" cy="225425"/>
          </a:xfrm>
        </p:grpSpPr>
        <p:pic>
          <p:nvPicPr>
            <p:cNvPr id="77" name="Shape 7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163761" y="2809875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8" name="Shape 78"/>
            <p:cNvSpPr txBox="1"/>
            <p:nvPr/>
          </p:nvSpPr>
          <p:spPr>
            <a:xfrm>
              <a:off x="2203450" y="2844800"/>
              <a:ext cx="147636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9" name="Shape 79"/>
          <p:cNvSpPr/>
          <p:nvPr/>
        </p:nvSpPr>
        <p:spPr>
          <a:xfrm>
            <a:off x="2408236" y="2746375"/>
            <a:ext cx="63500" cy="63500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07" name="Shape 107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08" name="Shape 10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Shape 109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0" name="Shape 110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2" name="Shape 112"/>
          <p:cNvGrpSpPr/>
          <p:nvPr/>
        </p:nvGrpSpPr>
        <p:grpSpPr>
          <a:xfrm>
            <a:off x="646112" y="969962"/>
            <a:ext cx="4803774" cy="4802186"/>
            <a:chOff x="646112" y="969962"/>
            <a:chExt cx="4803774" cy="4802186"/>
          </a:xfrm>
        </p:grpSpPr>
        <p:pic>
          <p:nvPicPr>
            <p:cNvPr id="113" name="Shape 11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46112" y="969962"/>
              <a:ext cx="4803774" cy="48021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4" name="Shape 114"/>
            <p:cNvSpPr txBox="1"/>
            <p:nvPr/>
          </p:nvSpPr>
          <p:spPr>
            <a:xfrm>
              <a:off x="762000" y="1066800"/>
              <a:ext cx="4572000" cy="4572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2743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5" name="Shape 115"/>
          <p:cNvSpPr/>
          <p:nvPr/>
        </p:nvSpPr>
        <p:spPr>
          <a:xfrm rot="-2159999">
            <a:off x="396875" y="954086"/>
            <a:ext cx="685800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6" name="Shape 116"/>
          <p:cNvSpPr/>
          <p:nvPr/>
        </p:nvSpPr>
        <p:spPr>
          <a:xfrm rot="2160000" flipH="1">
            <a:off x="5003800" y="936624"/>
            <a:ext cx="649287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US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US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ctrTitle"/>
          </p:nvPr>
        </p:nvSpPr>
        <p:spPr>
          <a:xfrm>
            <a:off x="1431925" y="360362"/>
            <a:ext cx="7407274" cy="14684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Elementary Linear Algebra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431925" y="1849436"/>
            <a:ext cx="7407274" cy="4475162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45700" anchor="t" anchorCtr="0">
            <a:noAutofit/>
          </a:bodyPr>
          <a:lstStyle/>
          <a:p>
            <a:pPr marL="26987" marR="0" lvl="0" indent="-158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bin"/>
              <a:buNone/>
            </a:pPr>
            <a:endParaRPr lang="en-US"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29" name="Shape 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76400" y="1905000"/>
            <a:ext cx="3316287" cy="3200399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/>
          <p:nvPr/>
        </p:nvSpPr>
        <p:spPr>
          <a:xfrm>
            <a:off x="5670240" y="4010910"/>
            <a:ext cx="2787959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Chapter 7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Definite quadratic forms</a:t>
            </a:r>
          </a:p>
        </p:txBody>
      </p:sp>
      <p:pic>
        <p:nvPicPr>
          <p:cNvPr id="218" name="Shape 2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0600" y="1828800"/>
            <a:ext cx="8137525" cy="2012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Shape 2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6962" y="4267200"/>
            <a:ext cx="8047036" cy="202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Section 7.5  Hermitian, Unitary</a:t>
            </a:r>
            <a:br>
              <a:rPr lang="en-US" sz="39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39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 and Normal Matrices</a:t>
            </a:r>
          </a:p>
        </p:txBody>
      </p:sp>
      <p:pic>
        <p:nvPicPr>
          <p:cNvPr id="258" name="Shape 2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2057400"/>
            <a:ext cx="8047036" cy="119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Shape 25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6800" y="3810000"/>
            <a:ext cx="8047036" cy="25574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11-26 at 5.56.2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714500"/>
            <a:ext cx="869950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34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Hermitian Matrices</a:t>
            </a:r>
          </a:p>
        </p:txBody>
      </p:sp>
      <p:pic>
        <p:nvPicPr>
          <p:cNvPr id="266" name="Shape 26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975923"/>
            <a:ext cx="8047036" cy="1544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Shape 26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3000" y="3962400"/>
            <a:ext cx="7680325" cy="565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Shape 26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43000" y="5181600"/>
            <a:ext cx="7772400" cy="8048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11-26 at 5.58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3141"/>
            <a:ext cx="90297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4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Unitary Matrices</a:t>
            </a:r>
          </a:p>
        </p:txBody>
      </p:sp>
      <p:pic>
        <p:nvPicPr>
          <p:cNvPr id="275" name="Shape 2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600200"/>
            <a:ext cx="8047036" cy="3009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Shape 2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6800" y="5334000"/>
            <a:ext cx="7954962" cy="1004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1435100" y="152400"/>
            <a:ext cx="7499349" cy="1219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0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Chapter </a:t>
            </a:r>
            <a:r>
              <a:rPr lang="en-US" sz="40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7</a:t>
            </a:r>
            <a:endParaRPr lang="en-US" sz="4000" b="0" i="0" u="none" strike="noStrike" cap="none" baseline="0" dirty="0">
              <a:solidFill>
                <a:srgbClr val="5723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7" name="Shape 137"/>
          <p:cNvSpPr txBox="1">
            <a:spLocks noGrp="1"/>
          </p:cNvSpPr>
          <p:nvPr>
            <p:ph idx="1"/>
          </p:nvPr>
        </p:nvSpPr>
        <p:spPr>
          <a:xfrm>
            <a:off x="1435100" y="1676400"/>
            <a:ext cx="749934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28892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2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7.1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Orthogonal Matrices</a:t>
            </a:r>
          </a:p>
          <a:p>
            <a:pPr marL="365125" marR="0" lvl="0" indent="-288925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2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7.2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Orthogonal 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Diagonalization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65125" marR="0" lvl="0" indent="-288925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2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7.3  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Quadratic Forms</a:t>
            </a:r>
          </a:p>
          <a:p>
            <a:pPr marL="365125" marR="0" lvl="0" indent="-288925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200" b="0" i="0" u="none" strike="noStrike" cap="none" baseline="0" dirty="0" smtClean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7.5  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Hermitian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, </a:t>
            </a: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Unitary</a:t>
            </a:r>
            <a:r>
              <a:rPr lang="en-US" sz="32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Matrices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7.1 </a:t>
            </a:r>
            <a:r>
              <a:rPr lang="en-US" sz="43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Orthogonal Matrices</a:t>
            </a:r>
          </a:p>
        </p:txBody>
      </p:sp>
      <p:pic>
        <p:nvPicPr>
          <p:cNvPr id="144" name="Shape 1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3000" y="1828800"/>
            <a:ext cx="7954962" cy="1858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6962" y="4205768"/>
            <a:ext cx="8047036" cy="2241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4-11-24 at 3.21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67" y="1488346"/>
            <a:ext cx="7752669" cy="383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95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762000"/>
            <a:ext cx="7954962" cy="2116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6800" y="4114800"/>
            <a:ext cx="8047036" cy="166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Orthonormal Basis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676400"/>
            <a:ext cx="8047036" cy="2795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6800" y="4953000"/>
            <a:ext cx="8047036" cy="100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Orthogonal Diagonalization</a:t>
            </a:r>
          </a:p>
        </p:txBody>
      </p:sp>
      <p:pic>
        <p:nvPicPr>
          <p:cNvPr id="167" name="Shape 1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962" y="1295400"/>
            <a:ext cx="8047036" cy="23891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Shape 16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3000" y="4495800"/>
            <a:ext cx="7864475" cy="1754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Symmetric Matrices</a:t>
            </a:r>
          </a:p>
        </p:txBody>
      </p:sp>
      <p:pic>
        <p:nvPicPr>
          <p:cNvPr id="175" name="Shape 1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828800"/>
            <a:ext cx="8047036" cy="1454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Shape 1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6962" y="3886200"/>
            <a:ext cx="8047036" cy="24209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11-26 at 5.52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2395065"/>
            <a:ext cx="2844800" cy="482600"/>
          </a:xfrm>
          <a:prstGeom prst="rect">
            <a:avLst/>
          </a:prstGeom>
        </p:spPr>
      </p:pic>
      <p:pic>
        <p:nvPicPr>
          <p:cNvPr id="3" name="Picture 2" descr="Screen Shot 2014-11-26 at 5.53.0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00" y="3337915"/>
            <a:ext cx="4025900" cy="736600"/>
          </a:xfrm>
          <a:prstGeom prst="rect">
            <a:avLst/>
          </a:prstGeom>
        </p:spPr>
      </p:pic>
      <p:pic>
        <p:nvPicPr>
          <p:cNvPr id="4" name="Picture 3" descr="Screen Shot 2014-11-26 at 5.53.5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0" y="4325321"/>
            <a:ext cx="7188200" cy="1460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92900" y="963190"/>
            <a:ext cx="443445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  <a:t>7.3 Quadratic Forms</a:t>
            </a:r>
            <a:endParaRPr lang="en-US" sz="3200" dirty="0">
              <a:solidFill>
                <a:srgbClr val="637F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29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2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56</Words>
  <Application>Microsoft Office PowerPoint</Application>
  <PresentationFormat>On-screen Show (4:3)</PresentationFormat>
  <Paragraphs>32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Cabin</vt:lpstr>
      <vt:lpstr>Calibri</vt:lpstr>
      <vt:lpstr>Courier New</vt:lpstr>
      <vt:lpstr>Wingdings</vt:lpstr>
      <vt:lpstr>2_Solstice</vt:lpstr>
      <vt:lpstr>4_Solstice</vt:lpstr>
      <vt:lpstr>Clarity</vt:lpstr>
      <vt:lpstr>1_Clarity</vt:lpstr>
      <vt:lpstr>2_Clarity</vt:lpstr>
      <vt:lpstr>Elementary Linear Algebra </vt:lpstr>
      <vt:lpstr>Chapter 7</vt:lpstr>
      <vt:lpstr>7.1 Orthogonal Matrices</vt:lpstr>
      <vt:lpstr>PowerPoint Presentation</vt:lpstr>
      <vt:lpstr>PowerPoint Presentation</vt:lpstr>
      <vt:lpstr>Orthonormal Basis</vt:lpstr>
      <vt:lpstr>Orthogonal Diagonalization</vt:lpstr>
      <vt:lpstr>Symmetric Matrices</vt:lpstr>
      <vt:lpstr>PowerPoint Presentation</vt:lpstr>
      <vt:lpstr>Definite quadratic forms</vt:lpstr>
      <vt:lpstr>Section 7.5  Hermitian, Unitary  and Normal Matrices</vt:lpstr>
      <vt:lpstr>PowerPoint Presentation</vt:lpstr>
      <vt:lpstr>Hermitian Matrices</vt:lpstr>
      <vt:lpstr>PowerPoint Presentation</vt:lpstr>
      <vt:lpstr>Unitary Matrices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Linear Algebra </dc:title>
  <cp:lastModifiedBy>Antesar Aldawoud</cp:lastModifiedBy>
  <cp:revision>11</cp:revision>
  <dcterms:modified xsi:type="dcterms:W3CDTF">2016-04-04T16:13:51Z</dcterms:modified>
</cp:coreProperties>
</file>